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50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51.xml" ContentType="application/vnd.openxmlformats-officedocument.presentationml.slide+xml"/>
  <Override PartName="/ppt/slides/slide46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3.xml" ContentType="application/vnd.openxmlformats-officedocument.presentationml.slide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7.xml.rels" ContentType="application/vnd.openxmlformats-package.relationships+xml"/>
  <Override PartName="/ppt/slides/_rels/slide44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50.xml.rels" ContentType="application/vnd.openxmlformats-package.relationships+xml"/>
  <Override PartName="/ppt/slides/_rels/slide36.xml.rels" ContentType="application/vnd.openxmlformats-package.relationships+xml"/>
  <Override PartName="/ppt/slides/_rels/slide38.xml.rels" ContentType="application/vnd.openxmlformats-package.relationships+xml"/>
  <Override PartName="/ppt/slides/_rels/slide35.xml.rels" ContentType="application/vnd.openxmlformats-package.relationships+xml"/>
  <Override PartName="/ppt/slides/_rels/slide32.xml.rels" ContentType="application/vnd.openxmlformats-package.relationships+xml"/>
  <Override PartName="/ppt/slides/_rels/slide51.xml.rels" ContentType="application/vnd.openxmlformats-package.relationships+xml"/>
  <Override PartName="/ppt/slides/_rels/slide29.xml.rels" ContentType="application/vnd.openxmlformats-package.relationships+xml"/>
  <Override PartName="/ppt/slides/_rels/slide24.xml.rels" ContentType="application/vnd.openxmlformats-package.relationships+xml"/>
  <Override PartName="/ppt/slides/_rels/slide31.xml.rels" ContentType="application/vnd.openxmlformats-package.relationships+xml"/>
  <Override PartName="/ppt/slides/_rels/slide28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48.xml.rels" ContentType="application/vnd.openxmlformats-package.relationships+xml"/>
  <Override PartName="/ppt/slides/_rels/slide2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15.xml.rels" ContentType="application/vnd.openxmlformats-package.relationships+xml"/>
  <Override PartName="/ppt/slides/_rels/slide20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6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37.xml.rels" ContentType="application/vnd.openxmlformats-package.relationships+xml"/>
  <Override PartName="/ppt/slides/_rels/slide4.xml.rels" ContentType="application/vnd.openxmlformats-package.relationships+xml"/>
  <Override PartName="/ppt/slides/_rels/slide17.xml.rels" ContentType="application/vnd.openxmlformats-package.relationships+xml"/>
  <Override PartName="/ppt/slides/_rels/slide43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32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45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52.xml" ContentType="application/vnd.openxmlformats-officedocument.presentationml.slide+xml"/>
  <Override PartName="/ppt/slides/slide18.xml" ContentType="application/vnd.openxmlformats-officedocument.presentationml.slide+xml"/>
  <Override PartName="/ppt/slides/slide23.xml" ContentType="application/vnd.openxmlformats-officedocument.presentationml.slide+xml"/>
  <Override PartName="/ppt/slides/slide26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4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4.png" ContentType="image/png"/>
  <Override PartName="/ppt/media/image15.jpeg" ContentType="image/jpe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64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1960" y="405900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4384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4384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8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1960" y="405900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1960" y="1769040"/>
            <a:ext cx="442656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12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bIns="0" lIns="0" rIns="0" tIns="0" wrap="none"/>
          <a:p>
            <a:r>
              <a:rPr lang="pt-BR" sz="1400"/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bIns="0" lIns="0" rIns="0" tIns="0" wrap="none"/>
          <a:p>
            <a:pPr algn="ctr"/>
            <a:r>
              <a:rPr lang="pt-BR" sz="1400"/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bIns="0" lIns="0" rIns="0" tIns="0" wrap="none"/>
          <a:p>
            <a:pPr algn="r"/>
            <a:fld id="{490F7D7C-B01B-419A-97FC-3D75618E05DB}" type="slidenum">
              <a:rPr lang="pt-BR" sz="1400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6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5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5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hyperlink" Target="http://fernandoike.com/" TargetMode="External"/><Relationship Id="rId2" Type="http://schemas.openxmlformats.org/officeDocument/2006/relationships/hyperlink" Target="mailto:fernando.ike@gmail.com" TargetMode="External"/><Relationship Id="rId3" Type="http://schemas.openxmlformats.org/officeDocument/2006/relationships/hyperlink" Target="http://twitter.com/fernandoike" TargetMode="External"/><Relationship Id="rId4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Shape 1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/>
              <a:t>DevOps Culture</a:t>
            </a:r>
            <a:endParaRPr/>
          </a:p>
        </p:txBody>
      </p:sp>
      <p:sp>
        <p:nvSpPr>
          <p:cNvPr id="38" name="TextShape 2"/>
          <p:cNvSpPr txBox="1"/>
          <p:nvPr/>
        </p:nvSpPr>
        <p:spPr>
          <a:xfrm>
            <a:off x="7416000" y="6912000"/>
            <a:ext cx="1524960" cy="346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pt-BR"/>
              <a:t>Fernando Ike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DevOps: What can be?</a:t>
            </a:r>
            <a:endParaRPr/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 </a:t>
            </a:r>
            <a:r>
              <a:rPr b="1" lang="pt-BR" sz="3200"/>
              <a:t>It can Transform Your Business!</a:t>
            </a:r>
            <a:endParaRPr/>
          </a:p>
        </p:txBody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DevOps: What can be?</a:t>
            </a:r>
            <a:endParaRPr/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It makes tasks more agile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changing</a:t>
            </a:r>
            <a:endParaRPr/>
          </a:p>
        </p:txBody>
      </p:sp>
      <p:sp>
        <p:nvSpPr>
          <p:cNvPr id="6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One deployment per week?</a:t>
            </a:r>
            <a:endParaRPr/>
          </a:p>
        </p:txBody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6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754360" y="732240"/>
            <a:ext cx="4571640" cy="6095520"/>
          </a:xfrm>
          <a:prstGeom prst="rect">
            <a:avLst/>
          </a:prstGeom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changing</a:t>
            </a:r>
            <a:endParaRPr/>
          </a:p>
        </p:txBody>
      </p:sp>
      <p:sp>
        <p:nvSpPr>
          <p:cNvPr id="6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Ready? </a:t>
            </a:r>
            <a:endParaRPr/>
          </a:p>
          <a:p>
            <a:pPr algn="ctr"/>
            <a:endParaRPr/>
          </a:p>
          <a:p>
            <a:pPr algn="ctr"/>
            <a:r>
              <a:rPr b="1" lang="pt-BR" sz="3200"/>
              <a:t>Two, three, four... deployments</a:t>
            </a:r>
            <a:endParaRPr/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changing</a:t>
            </a:r>
            <a:endParaRPr/>
          </a:p>
        </p:txBody>
      </p:sp>
      <p:pic>
        <p:nvPicPr>
          <p:cNvPr descr="" id="6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13360" y="2019960"/>
            <a:ext cx="7226640" cy="4604040"/>
          </a:xfrm>
          <a:prstGeom prst="rect">
            <a:avLst/>
          </a:prstGeom>
        </p:spPr>
      </p:pic>
      <p:sp>
        <p:nvSpPr>
          <p:cNvPr id="67" name="TextShape 2"/>
          <p:cNvSpPr txBox="1"/>
          <p:nvPr/>
        </p:nvSpPr>
        <p:spPr>
          <a:xfrm>
            <a:off x="5256000" y="6624000"/>
            <a:ext cx="3364200" cy="34632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lang="pt-BR"/>
              <a:t>Paul Sakuma/Associated Press</a:t>
            </a:r>
            <a:endParaRPr/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changing</a:t>
            </a:r>
            <a:endParaRPr/>
          </a:p>
        </p:txBody>
      </p:sp>
      <p:sp>
        <p:nvSpPr>
          <p:cNvPr id="69" name="TextShape 2"/>
          <p:cNvSpPr txBox="1"/>
          <p:nvPr/>
        </p:nvSpPr>
        <p:spPr>
          <a:xfrm>
            <a:off x="504000" y="1769040"/>
            <a:ext cx="9071640" cy="5286960"/>
          </a:xfrm>
          <a:prstGeom prst="rect">
            <a:avLst/>
          </a:prstGeom>
        </p:spPr>
        <p:txBody>
          <a:bodyPr bIns="0" lIns="0" rIns="0" tIns="0" wrap="none"/>
          <a:p>
            <a:pPr algn="ctr"/>
            <a:r>
              <a:rPr lang="pt-BR" sz="9600"/>
              <a:t>Automation, </a:t>
            </a:r>
            <a:r>
              <a:rPr lang="pt-BR" sz="6600"/>
              <a:t>automation, automation</a:t>
            </a:r>
            <a:endParaRPr/>
          </a:p>
          <a:p>
            <a:pPr algn="ctr"/>
            <a:r>
              <a:rPr lang="pt-BR" sz="4200"/>
              <a:t>automation, automation, automation,</a:t>
            </a:r>
            <a:endParaRPr/>
          </a:p>
          <a:p>
            <a:pPr algn="ctr"/>
            <a:r>
              <a:rPr lang="pt-BR" sz="3200"/>
              <a:t>automation, automation, automation, automation,</a:t>
            </a:r>
            <a:endParaRPr/>
          </a:p>
          <a:p>
            <a:pPr algn="ctr"/>
            <a:r>
              <a:rPr lang="pt-BR" sz="2600"/>
              <a:t>automation, automation, automation, automation, automation,</a:t>
            </a:r>
            <a:endParaRPr/>
          </a:p>
          <a:p>
            <a:pPr algn="ctr"/>
            <a:r>
              <a:rPr lang="pt-BR" sz="2100"/>
              <a:t>automation, automation, automation, automation, automation, automation,</a:t>
            </a:r>
            <a:endParaRPr/>
          </a:p>
          <a:p>
            <a:pPr algn="ctr"/>
            <a:r>
              <a:rPr lang="pt-BR"/>
              <a:t>automation, automation, automation, automation, automation, automation, automation,</a:t>
            </a:r>
            <a:endParaRPr/>
          </a:p>
          <a:p>
            <a:pPr algn="ctr"/>
            <a:r>
              <a:rPr lang="pt-BR" sz="1600"/>
              <a:t>automation, automation, automation, automation, automation, automation, automation, automation,</a:t>
            </a:r>
            <a:endParaRPr/>
          </a:p>
          <a:p>
            <a:pPr algn="ctr"/>
            <a:r>
              <a:rPr lang="pt-BR" sz="1400"/>
              <a:t>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1100"/>
              <a:t>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1000"/>
              <a:t>automation, automation, 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800"/>
              <a:t>automation, automation, automation, automation, automation, 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600"/>
              <a:t>automation, automation, automation, automation, automation, automation, automation, automation, automation, automation, automation, automation, automation, automation, automation, automation, automation, automation, automation, automation, automation</a:t>
            </a:r>
            <a:endParaRPr/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change</a:t>
            </a:r>
            <a:endParaRPr/>
          </a:p>
        </p:txBody>
      </p:sp>
      <p:sp>
        <p:nvSpPr>
          <p:cNvPr id="7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  <a:p>
            <a:pPr algn="ctr"/>
            <a:r>
              <a:rPr b="1" lang="pt-BR" sz="3200"/>
              <a:t>Automation is for yesterday!</a:t>
            </a:r>
            <a:endParaRPr/>
          </a:p>
        </p:txBody>
      </p:sp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7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0" y="2592720"/>
            <a:ext cx="10079640" cy="4247280"/>
          </a:xfrm>
          <a:prstGeom prst="rect">
            <a:avLst/>
          </a:prstGeom>
        </p:spPr>
      </p:pic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Clone Wars!!!</a:t>
            </a:r>
            <a:endParaRPr/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Clone Wars!!!</a:t>
            </a:r>
            <a:endParaRPr/>
          </a:p>
        </p:txBody>
      </p:sp>
      <p:sp>
        <p:nvSpPr>
          <p:cNvPr id="7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  <a:p>
            <a:pPr algn="ctr"/>
            <a:r>
              <a:rPr b="1" lang="pt-BR" sz="3200"/>
              <a:t>Many, many, many Virtual Machines!</a:t>
            </a:r>
            <a:endParaRPr/>
          </a:p>
          <a:p>
            <a:pPr algn="ctr"/>
            <a:endParaRPr/>
          </a:p>
          <a:p>
            <a:pPr algn="ctr"/>
            <a:endParaRPr/>
          </a:p>
          <a:p>
            <a:pPr algn="ctr"/>
            <a:r>
              <a:rPr b="1" lang="pt-BR" sz="3200"/>
              <a:t>The Systems are more complex!</a:t>
            </a: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2779560" y="2365200"/>
            <a:ext cx="180720" cy="427320"/>
          </a:xfrm>
          <a:prstGeom prst="rect">
            <a:avLst/>
          </a:prstGeom>
        </p:spPr>
      </p:sp>
      <p:sp>
        <p:nvSpPr>
          <p:cNvPr id="40" name="TextShape 2"/>
          <p:cNvSpPr txBox="1"/>
          <p:nvPr/>
        </p:nvSpPr>
        <p:spPr>
          <a:xfrm>
            <a:off x="2090160" y="2628360"/>
            <a:ext cx="180720" cy="427320"/>
          </a:xfrm>
          <a:prstGeom prst="rect">
            <a:avLst/>
          </a:prstGeom>
        </p:spPr>
      </p:sp>
      <p:pic>
        <p:nvPicPr>
          <p:cNvPr descr="" id="4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59240" y="764280"/>
            <a:ext cx="6857640" cy="5038200"/>
          </a:xfrm>
          <a:prstGeom prst="rect">
            <a:avLst/>
          </a:prstGeom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  </a:t>
            </a:r>
            <a:r>
              <a:rPr lang="pt-BR"/>
              <a:t>Big Data...</a:t>
            </a:r>
            <a:endParaRPr/>
          </a:p>
        </p:txBody>
      </p:sp>
      <p:sp>
        <p:nvSpPr>
          <p:cNvPr id="7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  <a:p>
            <a:pPr algn="ctr"/>
            <a:r>
              <a:rPr b="1" lang="pt-BR"/>
              <a:t>...is a solution and a problem too!</a:t>
            </a:r>
            <a:endParaRPr/>
          </a:p>
        </p:txBody>
      </p:sp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  </a:t>
            </a:r>
            <a:r>
              <a:rPr lang="pt-BR"/>
              <a:t>Big Data...</a:t>
            </a:r>
            <a:endParaRPr/>
          </a:p>
        </p:txBody>
      </p:sp>
      <p:pic>
        <p:nvPicPr>
          <p:cNvPr descr="" id="7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404000" y="1440000"/>
            <a:ext cx="7272000" cy="5996520"/>
          </a:xfrm>
          <a:prstGeom prst="rect">
            <a:avLst/>
          </a:prstGeom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  </a:t>
            </a:r>
            <a:r>
              <a:rPr lang="pt-BR"/>
              <a:t>Big Data...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  <a:p>
            <a:pPr algn="ctr"/>
            <a:r>
              <a:rPr b="1" lang="pt-BR" sz="3200"/>
              <a:t>...is solution and a problem too!</a:t>
            </a:r>
            <a:endParaRPr/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Who Takes Care of It?</a:t>
            </a:r>
            <a:endParaRPr/>
          </a:p>
        </p:txBody>
      </p:sp>
      <p:pic>
        <p:nvPicPr>
          <p:cNvPr descr="" id="8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224000"/>
            <a:ext cx="10079640" cy="6299280"/>
          </a:xfrm>
          <a:prstGeom prst="rect">
            <a:avLst/>
          </a:prstGeom>
        </p:spPr>
      </p:pic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Who Takes Care of It?</a:t>
            </a:r>
            <a:endParaRPr/>
          </a:p>
        </p:txBody>
      </p:sp>
      <p:sp>
        <p:nvSpPr>
          <p:cNvPr id="8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Developers?</a:t>
            </a:r>
            <a:endParaRPr/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Who Takes Care of It?</a:t>
            </a:r>
            <a:endParaRPr/>
          </a:p>
        </p:txBody>
      </p:sp>
      <p:sp>
        <p:nvSpPr>
          <p:cNvPr id="8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 </a:t>
            </a:r>
            <a:r>
              <a:rPr b="1" lang="pt-BR" sz="3200"/>
              <a:t>Sysadmins? </a:t>
            </a:r>
            <a:endParaRPr/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Who Takes Care of It?</a:t>
            </a:r>
            <a:endParaRPr/>
          </a:p>
        </p:txBody>
      </p:sp>
      <p:sp>
        <p:nvSpPr>
          <p:cNvPr id="8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Trolls?</a:t>
            </a:r>
            <a:endParaRPr/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new buzzword</a:t>
            </a:r>
            <a:endParaRPr/>
          </a:p>
        </p:txBody>
      </p:sp>
      <p:pic>
        <p:nvPicPr>
          <p:cNvPr descr="" id="9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702520" y="1512000"/>
            <a:ext cx="4675320" cy="5832000"/>
          </a:xfrm>
          <a:prstGeom prst="rect">
            <a:avLst/>
          </a:prstGeom>
        </p:spPr>
      </p:pic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New buzzword</a:t>
            </a:r>
            <a:endParaRPr/>
          </a:p>
        </p:txBody>
      </p:sp>
      <p:sp>
        <p:nvSpPr>
          <p:cNvPr id="9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>
                <a:solidFill>
                  <a:srgbClr val="ff0000"/>
                </a:solidFill>
              </a:rPr>
              <a:t>Dev</a:t>
            </a:r>
            <a:r>
              <a:rPr b="1" lang="pt-BR" sz="3200"/>
              <a:t>elopment + </a:t>
            </a:r>
            <a:r>
              <a:rPr b="1" lang="pt-BR" sz="3200">
                <a:solidFill>
                  <a:srgbClr val="ff0000"/>
                </a:solidFill>
              </a:rPr>
              <a:t>Op</a:t>
            </a:r>
            <a:r>
              <a:rPr b="1" lang="pt-BR" sz="3200"/>
              <a:t>eration</a:t>
            </a:r>
            <a:r>
              <a:rPr b="1" lang="pt-BR" sz="3200">
                <a:solidFill>
                  <a:srgbClr val="ff0000"/>
                </a:solidFill>
              </a:rPr>
              <a:t>s</a:t>
            </a:r>
            <a:r>
              <a:rPr b="1" lang="pt-BR" sz="3200"/>
              <a:t>!</a:t>
            </a:r>
            <a:endParaRPr/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ff0000"/>
                </a:solidFill>
              </a:rPr>
              <a:t>DevOps </a:t>
            </a:r>
            <a:r>
              <a:rPr lang="pt-BR">
                <a:solidFill>
                  <a:srgbClr val="000000"/>
                </a:solidFill>
              </a:rPr>
              <a:t>is a method that...</a:t>
            </a:r>
            <a:endParaRPr/>
          </a:p>
        </p:txBody>
      </p:sp>
      <p:sp>
        <p:nvSpPr>
          <p:cNvPr id="9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
</a:t>
            </a:r>
            <a:r>
              <a:rPr b="1" lang="pt-BR" sz="3200"/>
              <a:t>
</a:t>
            </a:r>
            <a:r>
              <a:rPr b="1" lang="pt-BR" sz="3200"/>
              <a:t>invokes more colaborations...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42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540160" y="724320"/>
            <a:ext cx="5181120" cy="5181120"/>
          </a:xfrm>
          <a:prstGeom prst="rect">
            <a:avLst/>
          </a:prstGeom>
        </p:spPr>
      </p:pic>
      <p:sp>
        <p:nvSpPr>
          <p:cNvPr id="43" name="TextShape 1"/>
          <p:cNvSpPr txBox="1"/>
          <p:nvPr/>
        </p:nvSpPr>
        <p:spPr>
          <a:xfrm>
            <a:off x="504000" y="301320"/>
            <a:ext cx="9071640" cy="585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/>
              <a:t>What DevOps Is Not?</a:t>
            </a:r>
            <a:endParaRPr/>
          </a:p>
        </p:txBody>
      </p:sp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ff0000"/>
                </a:solidFill>
              </a:rPr>
              <a:t>DevOps </a:t>
            </a:r>
            <a:r>
              <a:rPr lang="pt-BR">
                <a:solidFill>
                  <a:srgbClr val="000000"/>
                </a:solidFill>
              </a:rPr>
              <a:t>is a method that...</a:t>
            </a:r>
            <a:endParaRPr/>
          </a:p>
        </p:txBody>
      </p:sp>
      <p:sp>
        <p:nvSpPr>
          <p:cNvPr id="9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invokes more communication...</a:t>
            </a:r>
            <a:endParaRPr/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ff0000"/>
                </a:solidFill>
              </a:rPr>
              <a:t>DevOps</a:t>
            </a:r>
            <a:endParaRPr/>
          </a:p>
        </p:txBody>
      </p:sp>
      <p:sp>
        <p:nvSpPr>
          <p:cNvPr id="9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invokes more integration...</a:t>
            </a:r>
            <a:endParaRPr/>
          </a:p>
        </p:txBody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ff0000"/>
                </a:solidFill>
              </a:rPr>
              <a:t>DevOps</a:t>
            </a:r>
            <a:endParaRPr/>
          </a:p>
        </p:txBody>
      </p:sp>
      <p:sp>
        <p:nvSpPr>
          <p:cNvPr id="10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…</a:t>
            </a:r>
            <a:r>
              <a:rPr b="1" lang="pt-BR" sz="3200"/>
              <a:t>between developers and sysadmins!</a:t>
            </a:r>
            <a:endParaRPr/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ff0000"/>
                </a:solidFill>
              </a:rPr>
              <a:t>DevOps</a:t>
            </a:r>
            <a:endParaRPr/>
          </a:p>
        </p:txBody>
      </p:sp>
      <p:sp>
        <p:nvSpPr>
          <p:cNvPr id="10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invokes more collaboration...</a:t>
            </a:r>
            <a:endParaRPr/>
          </a:p>
          <a:p>
            <a:pPr algn="ctr"/>
            <a:endParaRPr/>
          </a:p>
          <a:p>
            <a:pPr algn="ctr"/>
            <a:r>
              <a:rPr b="1" lang="pt-BR" sz="3200"/>
              <a:t>invokes more communication...</a:t>
            </a:r>
            <a:endParaRPr/>
          </a:p>
          <a:p>
            <a:pPr algn="ctr"/>
            <a:endParaRPr/>
          </a:p>
          <a:p>
            <a:pPr algn="ctr"/>
            <a:r>
              <a:rPr b="1" lang="pt-BR" sz="3200"/>
              <a:t>invokes more integration...</a:t>
            </a:r>
            <a:endParaRPr/>
          </a:p>
          <a:p>
            <a:pPr algn="ctr"/>
            <a:endParaRPr/>
          </a:p>
          <a:p>
            <a:pPr algn="ctr"/>
            <a:r>
              <a:rPr b="1" lang="pt-BR" sz="3200"/>
              <a:t>…</a:t>
            </a:r>
            <a:r>
              <a:rPr b="1" lang="pt-BR" sz="3200"/>
              <a:t>between developers and sysadmins!</a:t>
            </a:r>
            <a:endParaRPr/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How to Use DevOps</a:t>
            </a:r>
            <a:endParaRPr/>
          </a:p>
        </p:txBody>
      </p:sp>
      <p:sp>
        <p:nvSpPr>
          <p:cNvPr id="10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>
                <a:solidFill>
                  <a:srgbClr val="ff0000"/>
                </a:solidFill>
              </a:rPr>
              <a:t>Again!</a:t>
            </a:r>
            <a:endParaRPr/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Keep Calm, world is aways changing</a:t>
            </a:r>
            <a:endParaRPr/>
          </a:p>
        </p:txBody>
      </p:sp>
      <p:sp>
        <p:nvSpPr>
          <p:cNvPr id="107" name="TextShape 2"/>
          <p:cNvSpPr txBox="1"/>
          <p:nvPr/>
        </p:nvSpPr>
        <p:spPr>
          <a:xfrm>
            <a:off x="504000" y="1769040"/>
            <a:ext cx="9071640" cy="5286960"/>
          </a:xfrm>
          <a:prstGeom prst="rect">
            <a:avLst/>
          </a:prstGeom>
        </p:spPr>
        <p:txBody>
          <a:bodyPr bIns="0" lIns="0" rIns="0" tIns="0" wrap="none"/>
          <a:p>
            <a:pPr algn="ctr"/>
            <a:r>
              <a:rPr lang="pt-BR" sz="9600"/>
              <a:t>Automation, </a:t>
            </a:r>
            <a:r>
              <a:rPr lang="pt-BR" sz="6600"/>
              <a:t>automation, automation</a:t>
            </a:r>
            <a:endParaRPr/>
          </a:p>
          <a:p>
            <a:pPr algn="ctr"/>
            <a:r>
              <a:rPr lang="pt-BR" sz="4200"/>
              <a:t>automation, automation, automation,</a:t>
            </a:r>
            <a:endParaRPr/>
          </a:p>
          <a:p>
            <a:pPr algn="ctr"/>
            <a:r>
              <a:rPr lang="pt-BR" sz="3200"/>
              <a:t>automation, automation, automation, automation,</a:t>
            </a:r>
            <a:endParaRPr/>
          </a:p>
          <a:p>
            <a:pPr algn="ctr"/>
            <a:r>
              <a:rPr lang="pt-BR" sz="2600"/>
              <a:t>automation, automation, automation, automation, automation,</a:t>
            </a:r>
            <a:endParaRPr/>
          </a:p>
          <a:p>
            <a:pPr algn="ctr"/>
            <a:r>
              <a:rPr lang="pt-BR" sz="2100"/>
              <a:t>automation, automation, automation, automation, automation, automation,</a:t>
            </a:r>
            <a:endParaRPr/>
          </a:p>
          <a:p>
            <a:pPr algn="ctr"/>
            <a:r>
              <a:rPr lang="pt-BR"/>
              <a:t>automation, automation, automation, automation, automation, automation, automation,</a:t>
            </a:r>
            <a:endParaRPr/>
          </a:p>
          <a:p>
            <a:pPr algn="ctr"/>
            <a:r>
              <a:rPr lang="pt-BR" sz="1600"/>
              <a:t>automation, automation, automation, automation, automation, automation, automation, automation,</a:t>
            </a:r>
            <a:endParaRPr/>
          </a:p>
          <a:p>
            <a:pPr algn="ctr"/>
            <a:r>
              <a:rPr lang="pt-BR" sz="1400"/>
              <a:t>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1100"/>
              <a:t>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1000"/>
              <a:t>automation, automation, 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800"/>
              <a:t>automation, automation, automation, automation, automation, automation, automation, automation, automation, automation, automation, automation, automation, automation, automation, automation,</a:t>
            </a:r>
            <a:endParaRPr/>
          </a:p>
          <a:p>
            <a:pPr algn="ctr"/>
            <a:r>
              <a:rPr lang="pt-BR" sz="600"/>
              <a:t>automation, automation, automation, automation, automation, automation, automation, automation, automation, automation, automation, automation, automation, automation, automation, automation, automation, automation, automation, automation, automation</a:t>
            </a:r>
            <a:endParaRPr/>
          </a:p>
        </p:txBody>
      </p:sp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DevOps Culture</a:t>
            </a:r>
            <a:endParaRPr/>
          </a:p>
        </p:txBody>
      </p:sp>
      <p:pic>
        <p:nvPicPr>
          <p:cNvPr descr="" id="109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700000" y="2160000"/>
            <a:ext cx="4680000" cy="4608000"/>
          </a:xfrm>
          <a:prstGeom prst="rect">
            <a:avLst/>
          </a:prstGeom>
        </p:spPr>
      </p:pic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1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Machines aren't yours!</a:t>
            </a:r>
            <a:endParaRPr/>
          </a:p>
        </p:txBody>
      </p:sp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1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Machines isn't yours guard!</a:t>
            </a:r>
            <a:endParaRPr/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1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Machines supports their Bussines!</a:t>
            </a: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/>
              <a:t>Devops is not...</a:t>
            </a:r>
            <a:endParaRPr/>
          </a:p>
        </p:txBody>
      </p:sp>
      <p:sp>
        <p:nvSpPr>
          <p:cNvPr id="4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/>
              <a:t>It's not a profession</a:t>
            </a:r>
            <a:endParaRPr/>
          </a:p>
        </p:txBody>
      </p:sp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1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096000" y="1433520"/>
            <a:ext cx="3960000" cy="5982480"/>
          </a:xfrm>
          <a:prstGeom prst="rect">
            <a:avLst/>
          </a:prstGeom>
        </p:spPr>
      </p:pic>
      <p:sp>
        <p:nvSpPr>
          <p:cNvPr id="11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18" name="TextShape 2"/>
          <p:cNvSpPr txBox="1"/>
          <p:nvPr/>
        </p:nvSpPr>
        <p:spPr>
          <a:xfrm>
            <a:off x="6948720" y="6912000"/>
            <a:ext cx="807120" cy="261000"/>
          </a:xfrm>
          <a:prstGeom prst="rect">
            <a:avLst/>
          </a:prstGeom>
        </p:spPr>
        <p:txBody>
          <a:bodyPr bIns="45000" lIns="90000" rIns="90000" tIns="45000" wrap="none"/>
          <a:p>
            <a:r>
              <a:rPr b="1" lang="pt-BR" sz="1200"/>
              <a:t>Stanford</a:t>
            </a:r>
            <a:endParaRPr/>
          </a:p>
        </p:txBody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2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The business changes!</a:t>
            </a:r>
            <a:endParaRPr/>
          </a:p>
        </p:txBody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2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New releases don't feature any big changes...</a:t>
            </a:r>
            <a:endParaRPr/>
          </a:p>
        </p:txBody>
      </p:sp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pic>
        <p:nvPicPr>
          <p:cNvPr descr="" id="12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92240" y="2063160"/>
            <a:ext cx="6095520" cy="4571640"/>
          </a:xfrm>
          <a:prstGeom prst="rect">
            <a:avLst/>
          </a:prstGeom>
        </p:spPr>
      </p:pic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2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The focus is on making small, frequent changes</a:t>
            </a:r>
            <a:endParaRPr/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Foto chorando...</a:t>
            </a:r>
            <a:endParaRPr/>
          </a:p>
        </p:txBody>
      </p:sp>
      <p:pic>
        <p:nvPicPr>
          <p:cNvPr descr="" id="128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282760" y="1330200"/>
            <a:ext cx="5563440" cy="5563440"/>
          </a:xfrm>
          <a:prstGeom prst="rect">
            <a:avLst/>
          </a:prstGeom>
        </p:spPr>
      </p:pic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Thinks to DevOps</a:t>
            </a:r>
            <a:endParaRPr/>
          </a:p>
        </p:txBody>
      </p:sp>
      <p:sp>
        <p:nvSpPr>
          <p:cNvPr id="13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Mistakes happens all the time!</a:t>
            </a:r>
            <a:endParaRPr/>
          </a:p>
        </p:txBody>
      </p:sp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3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And mostly...</a:t>
            </a:r>
            <a:endParaRPr/>
          </a:p>
        </p:txBody>
      </p:sp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pic>
        <p:nvPicPr>
          <p:cNvPr descr="" id="134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844000" y="1774080"/>
            <a:ext cx="4392000" cy="5065920"/>
          </a:xfrm>
          <a:prstGeom prst="rect">
            <a:avLst/>
          </a:prstGeom>
        </p:spPr>
      </p:pic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3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It will be an ongoing culture change!</a:t>
            </a:r>
            <a:endParaRPr/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/>
              <a:t>Devops is not...</a:t>
            </a:r>
            <a:endParaRPr/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It's not a course or degree</a:t>
            </a:r>
            <a:endParaRPr/>
          </a:p>
        </p:txBody>
      </p:sp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37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0080000" cy="7560000"/>
          </a:xfrm>
          <a:prstGeom prst="rect">
            <a:avLst/>
          </a:prstGeom>
        </p:spPr>
      </p:pic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Key Concepts about DevOps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 sz="3200"/>
              <a:t>Its Be Patient! It isn't easy!</a:t>
            </a:r>
            <a:endParaRPr/>
          </a:p>
        </p:txBody>
      </p:sp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>
                <a:solidFill>
                  <a:srgbClr val="000000"/>
                </a:solidFill>
              </a:rPr>
              <a:t>Contacts</a:t>
            </a:r>
            <a:r>
              <a:rPr lang="pt-BR">
                <a:solidFill>
                  <a:srgbClr val="000000"/>
                </a:solidFill>
              </a:rPr>
              <a:t>	</a:t>
            </a:r>
            <a:endParaRPr/>
          </a:p>
        </p:txBody>
      </p:sp>
      <p:sp>
        <p:nvSpPr>
          <p:cNvPr id="14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pt-BR" sz="3200"/>
              <a:t> </a:t>
            </a:r>
            <a:r>
              <a:rPr lang="pt-BR" sz="3200">
                <a:hlinkClick r:id="rId1"/>
              </a:rPr>
              <a:t>http://fernandoike.com</a:t>
            </a:r>
            <a:endParaRPr/>
          </a:p>
          <a:p>
            <a:endParaRPr/>
          </a:p>
          <a:p>
            <a:r>
              <a:rPr lang="pt-BR" sz="3200"/>
              <a:t> </a:t>
            </a:r>
            <a:r>
              <a:rPr lang="pt-BR" sz="3200">
                <a:hlinkClick r:id="rId2"/>
              </a:rPr>
              <a:t>fernando.ike@gmail.com</a:t>
            </a:r>
            <a:endParaRPr/>
          </a:p>
          <a:p>
            <a:endParaRPr/>
          </a:p>
          <a:p>
            <a:r>
              <a:rPr lang="pt-BR" sz="3200"/>
              <a:t> </a:t>
            </a:r>
            <a:r>
              <a:rPr lang="pt-BR" sz="3200">
                <a:hlinkClick r:id="rId3"/>
              </a:rPr>
              <a:t>http://twitter.com/fernandoike</a:t>
            </a:r>
            <a:r>
              <a:rPr lang="pt-BR" sz="3200"/>
              <a:t>	</a:t>
            </a:r>
            <a:endParaRPr/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4400"/>
              <a:t>Devops is not...</a:t>
            </a:r>
            <a:endParaRPr/>
          </a:p>
        </p:txBody>
      </p:sp>
      <p:sp>
        <p:nvSpPr>
          <p:cNvPr id="4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It's not  a sysadmin</a:t>
            </a: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what it isn't?</a:t>
            </a:r>
            <a:endParaRPr/>
          </a:p>
        </p:txBody>
      </p:sp>
      <p:sp>
        <p:nvSpPr>
          <p:cNvPr id="5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It's not a developer</a:t>
            </a:r>
            <a:endParaRPr/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What doesn't have?</a:t>
            </a:r>
            <a:endParaRPr/>
          </a:p>
        </p:txBody>
      </p:sp>
      <p:pic>
        <p:nvPicPr>
          <p:cNvPr descr="" id="53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2520000" y="1563480"/>
            <a:ext cx="5040000" cy="585252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DevOps: What can be?</a:t>
            </a:r>
            <a:endParaRPr/>
          </a:p>
        </p:txBody>
      </p:sp>
      <p:sp>
        <p:nvSpPr>
          <p:cNvPr id="5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b="1" lang="pt-BR" sz="3200"/>
              <a:t>It's a movement!</a:t>
            </a:r>
            <a:endParaRPr/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